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8" r:id="rId2"/>
    <p:sldMasterId id="2147483685" r:id="rId3"/>
  </p:sldMasterIdLst>
  <p:notesMasterIdLst>
    <p:notesMasterId r:id="rId14"/>
  </p:notesMasterIdLst>
  <p:handoutMasterIdLst>
    <p:handoutMasterId r:id="rId15"/>
  </p:handoutMasterIdLst>
  <p:sldIdLst>
    <p:sldId id="287" r:id="rId4"/>
    <p:sldId id="301" r:id="rId5"/>
    <p:sldId id="304" r:id="rId6"/>
    <p:sldId id="291" r:id="rId7"/>
    <p:sldId id="305" r:id="rId8"/>
    <p:sldId id="306" r:id="rId9"/>
    <p:sldId id="299" r:id="rId10"/>
    <p:sldId id="307" r:id="rId11"/>
    <p:sldId id="290" r:id="rId12"/>
    <p:sldId id="308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ExtraBold" panose="020B0606030504020204" pitchFamily="34" charset="0"/>
      <p:bold r:id="rId24"/>
      <p:italic r:id="rId25"/>
      <p:boldItalic r:id="rId26"/>
    </p:embeddedFont>
    <p:embeddedFont>
      <p:font typeface="Open Sans Light" panose="020B0306030504020204" pitchFamily="34" charset="0"/>
      <p:regular r:id="rId27"/>
      <p:italic r:id="rId28"/>
    </p:embeddedFont>
    <p:embeddedFont>
      <p:font typeface="Open Sans SemiBold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hard Lerch" initials="GL" lastIdx="35" clrIdx="0">
    <p:extLst>
      <p:ext uri="{19B8F6BF-5375-455C-9EA6-DF929625EA0E}">
        <p15:presenceInfo xmlns:p15="http://schemas.microsoft.com/office/powerpoint/2012/main" userId="Gerhard Lerch" providerId="None"/>
      </p:ext>
    </p:extLst>
  </p:cmAuthor>
  <p:cmAuthor id="2" name="Nikolas Klauser" initials="NK" lastIdx="5" clrIdx="1">
    <p:extLst>
      <p:ext uri="{19B8F6BF-5375-455C-9EA6-DF929625EA0E}">
        <p15:presenceInfo xmlns:p15="http://schemas.microsoft.com/office/powerpoint/2012/main" userId="6f5b20237fbf39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A27"/>
    <a:srgbClr val="E0AEAF"/>
    <a:srgbClr val="C51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6" autoAdjust="0"/>
    <p:restoredTop sz="94643"/>
  </p:normalViewPr>
  <p:slideViewPr>
    <p:cSldViewPr snapToGrid="0">
      <p:cViewPr>
        <p:scale>
          <a:sx n="95" d="100"/>
          <a:sy n="95" d="100"/>
        </p:scale>
        <p:origin x="224" y="7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37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A0F68-1A0E-A247-A991-BA4C24E4BFEA}" type="datetime4">
              <a:rPr lang="en-IN" smtClean="0">
                <a:latin typeface="Open Sans" panose="020B0606030504020204" pitchFamily="34" charset="0"/>
              </a:rPr>
              <a:t>12 July 2023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B1EB1-4680-4132-B876-108EF4BDB3D1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94537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93FEF-33FF-0043-9214-2E2BBCF8DF14}" type="datetime4">
              <a:rPr lang="en-IN" smtClean="0"/>
              <a:t>12 July 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4A5CD-718D-E149-8B3E-0E74E0E018B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919607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C7C7763-8DF4-6840-95FF-985F4683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108207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CD30468-F47E-9C4E-8CF8-B3D7CCE3E8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7109" y="1468390"/>
            <a:ext cx="4419600" cy="294592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0AB097-05CE-534C-8D30-B1FE13B73F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533" y="4569876"/>
            <a:ext cx="4419600" cy="55245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53AE7DE7-D838-7945-87DF-723017037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3395" y="1468392"/>
            <a:ext cx="5725583" cy="2945919"/>
          </a:xfrm>
          <a:prstGeom prst="rect">
            <a:avLst/>
          </a:prstGeom>
        </p:spPr>
        <p:txBody>
          <a:bodyPr anchor="t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1800">
                <a:latin typeface="+mn-lt"/>
              </a:defRPr>
            </a:lvl1pPr>
            <a:lvl2pPr marL="6286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+mn-lt"/>
              </a:defRPr>
            </a:lvl2pPr>
            <a:lvl3pPr marL="971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+mn-lt"/>
              </a:defRPr>
            </a:lvl3pPr>
            <a:lvl4pPr marL="1028700" indent="0">
              <a:lnSpc>
                <a:spcPct val="100000"/>
              </a:lnSpc>
              <a:buClr>
                <a:schemeClr val="accent1"/>
              </a:buClr>
              <a:buNone/>
              <a:defRPr>
                <a:latin typeface="+mn-lt"/>
              </a:defRPr>
            </a:lvl4pPr>
            <a:lvl5pPr>
              <a:lnSpc>
                <a:spcPct val="100000"/>
              </a:lnSpc>
              <a:buClr>
                <a:schemeClr val="accent1"/>
              </a:buClr>
              <a:defRPr>
                <a:latin typeface="+mn-lt"/>
              </a:defRPr>
            </a:lvl5pPr>
          </a:lstStyle>
          <a:p>
            <a:pPr lvl="0"/>
            <a:r>
              <a:rPr lang="de-DE" dirty="0"/>
              <a:t>Bullet Point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Erste Ebene</a:t>
            </a:r>
          </a:p>
        </p:txBody>
      </p:sp>
    </p:spTree>
    <p:extLst>
      <p:ext uri="{BB962C8B-B14F-4D97-AF65-F5344CB8AC3E}">
        <p14:creationId xmlns:p14="http://schemas.microsoft.com/office/powerpoint/2010/main" val="2928744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computer, Computer, drinnen, arbeitend enthält.&#10;&#10;Automatisch generierte Beschreibung">
            <a:extLst>
              <a:ext uri="{FF2B5EF4-FFF2-40B4-BE49-F238E27FC236}">
                <a16:creationId xmlns:a16="http://schemas.microsoft.com/office/drawing/2014/main" id="{50214E10-340A-FF08-D052-7F21FFDC48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11FC40C-0444-4844-813C-585F206F1D99}"/>
              </a:ext>
            </a:extLst>
          </p:cNvPr>
          <p:cNvSpPr/>
          <p:nvPr userDrawn="1"/>
        </p:nvSpPr>
        <p:spPr bwMode="white">
          <a:xfrm>
            <a:off x="-1" y="3429000"/>
            <a:ext cx="9622668" cy="1617044"/>
          </a:xfrm>
          <a:prstGeom prst="rect">
            <a:avLst/>
          </a:prstGeom>
          <a:solidFill>
            <a:srgbClr val="C51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87B82EB-6FD2-1345-A7B8-78E61E074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63606" y="3574742"/>
            <a:ext cx="8549728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 dirty="0"/>
              <a:t>Titel über</a:t>
            </a:r>
            <a:br>
              <a:rPr lang="de-DE" dirty="0"/>
            </a:br>
            <a:r>
              <a:rPr lang="de-DE" dirty="0"/>
              <a:t>zwei Zeilen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37BFFF8D-7F2A-AA49-93F0-737689C60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64117" y="5815012"/>
            <a:ext cx="5331883" cy="10429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Name Referent*in</a:t>
            </a:r>
          </a:p>
          <a:p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18. Februar 2022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0E3CB8C-1F61-DBB8-FEFD-40BDA43D88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67" y="331904"/>
            <a:ext cx="2136848" cy="6356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E7D0D1-E660-4026-CB14-007800DAFE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5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gefliest, Ziegelstein, Kachel enthält.&#10;&#10;Automatisch generierte Beschreibung">
            <a:extLst>
              <a:ext uri="{FF2B5EF4-FFF2-40B4-BE49-F238E27FC236}">
                <a16:creationId xmlns:a16="http://schemas.microsoft.com/office/drawing/2014/main" id="{1D2C741D-9EEB-BC85-9DF1-C0DB06992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20875"/>
            <a:ext cx="12192000" cy="573712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AD864D4-AF73-5441-92BD-5D86993737F9}"/>
              </a:ext>
            </a:extLst>
          </p:cNvPr>
          <p:cNvSpPr/>
          <p:nvPr userDrawn="1"/>
        </p:nvSpPr>
        <p:spPr bwMode="black">
          <a:xfrm>
            <a:off x="0" y="3429000"/>
            <a:ext cx="1527208" cy="1617044"/>
          </a:xfrm>
          <a:prstGeom prst="rect">
            <a:avLst/>
          </a:prstGeom>
          <a:solidFill>
            <a:srgbClr val="C51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4AD0EF0F-9E70-5A44-9F39-758AC013A4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3604" y="3574742"/>
            <a:ext cx="10925587" cy="643297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 dirty="0"/>
              <a:t>Titel über eine Zeile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120028F-B108-A24C-90E9-303B4E86AD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53557" y="4329287"/>
            <a:ext cx="11005959" cy="10017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de-DE" dirty="0"/>
              <a:t>Hier steht eine Unterüberschrift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DB0C7F00-4B42-4D4A-918D-91B3F00FF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764117" y="5815012"/>
            <a:ext cx="5331883" cy="10429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Name Referent*in</a:t>
            </a:r>
          </a:p>
          <a:p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18. Februar 2022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4886DA2-DFDE-FB87-4524-90530CCA6D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3625DCF-EE1E-6DDD-B249-BD18F1DAD2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67" y="331904"/>
            <a:ext cx="2136848" cy="6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92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oden, gefliest enthält.&#10;&#10;Automatisch generierte Beschreibung">
            <a:extLst>
              <a:ext uri="{FF2B5EF4-FFF2-40B4-BE49-F238E27FC236}">
                <a16:creationId xmlns:a16="http://schemas.microsoft.com/office/drawing/2014/main" id="{69CB1B92-7B63-DA4E-B8CA-9B91BD956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8660015-3293-EA40-B3F9-1C305D5F9563}"/>
              </a:ext>
            </a:extLst>
          </p:cNvPr>
          <p:cNvSpPr/>
          <p:nvPr userDrawn="1"/>
        </p:nvSpPr>
        <p:spPr bwMode="black">
          <a:xfrm>
            <a:off x="0" y="3429000"/>
            <a:ext cx="1527208" cy="1617044"/>
          </a:xfrm>
          <a:prstGeom prst="rect">
            <a:avLst/>
          </a:prstGeom>
          <a:solidFill>
            <a:srgbClr val="C51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38218C36-0CF6-E448-B3B7-46C327FB7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64117" y="5815012"/>
            <a:ext cx="4496360" cy="1042988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Referent*in</a:t>
            </a:r>
          </a:p>
          <a:p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18. Februar 2022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76931D2-07D4-984C-8B99-8D3C84E3C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3604" y="3574742"/>
            <a:ext cx="10925587" cy="643297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 dirty="0"/>
              <a:t>Titel über eine Zeile</a:t>
            </a:r>
          </a:p>
        </p:txBody>
      </p:sp>
      <p:sp>
        <p:nvSpPr>
          <p:cNvPr id="8" name="Textplatzhalter 19">
            <a:extLst>
              <a:ext uri="{FF2B5EF4-FFF2-40B4-BE49-F238E27FC236}">
                <a16:creationId xmlns:a16="http://schemas.microsoft.com/office/drawing/2014/main" id="{0A0C1D73-9C59-1648-91B9-833E9EBEF5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753557" y="4329287"/>
            <a:ext cx="11005959" cy="10017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de-DE" dirty="0"/>
              <a:t>Hier steht eine Unterüberschrift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581612-CDA8-9981-FD7F-36CC7ED71F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755AEBD-55A5-3F77-945B-07E33CC877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67" y="331904"/>
            <a:ext cx="2136848" cy="6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23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vorgehoben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32178-D844-CE44-9227-46B3AC2008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83" y="361363"/>
            <a:ext cx="10515600" cy="75088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1F4B771-43A4-0C43-B113-282D60EF44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3973" y="2000883"/>
            <a:ext cx="4537115" cy="3598358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F6630748-9A98-44FC-83AD-411FEBE8C4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783" y="2000883"/>
            <a:ext cx="5472217" cy="3598358"/>
          </a:xfrm>
          <a:prstGeom prst="rect">
            <a:avLst/>
          </a:prstGeom>
        </p:spPr>
        <p:txBody>
          <a:bodyPr/>
          <a:lstStyle>
            <a:lvl1pPr marL="284400" marR="0" indent="-2844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tabLst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30000" marR="0" indent="-28440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tabLst/>
              <a:defRPr sz="16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72000" marR="0" indent="-28440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Bullet Point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Erste Ebene</a:t>
            </a:r>
          </a:p>
          <a:p>
            <a:pPr lvl="0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6410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9F8158BF-0FCF-6E4B-8E7D-A557EFB2B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604" y="3574742"/>
            <a:ext cx="10925587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 dirty="0"/>
              <a:t>Zwischenseite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E26FB6-8CA3-EBE2-41D1-F1823526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51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9F8158BF-0FCF-6E4B-8E7D-A557EFB2B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604" y="3574742"/>
            <a:ext cx="10925587" cy="643298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de-DE" dirty="0" err="1"/>
              <a:t>Dankeseite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D8ACBA-7348-B444-89B7-E67D51BE90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4118" y="4379913"/>
            <a:ext cx="10924116" cy="12239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Vielen Dank für Ihre Aufmerksamkeit!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F297BF-67C6-E705-5706-F8A8C92D3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15" y="3675701"/>
            <a:ext cx="370497" cy="4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7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55A12D5E-730F-5D40-8D13-E7629A52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98520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7D725A4F-E261-4A03-A996-197E2AC041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444" y="1461600"/>
            <a:ext cx="10515600" cy="6080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 sz="18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99BE3E5E-5580-476D-A89E-C096333C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533" y="2155825"/>
            <a:ext cx="10515511" cy="3427942"/>
          </a:xfrm>
          <a:prstGeom prst="rect">
            <a:avLst/>
          </a:prstGeom>
        </p:spPr>
        <p:txBody>
          <a:bodyPr/>
          <a:lstStyle>
            <a:lvl1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Bullet Point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Erste Ebene</a:t>
            </a:r>
          </a:p>
          <a:p>
            <a:pPr lvl="0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725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D977BE81-8F9C-044E-A0A2-A10F8E26D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29"/>
            <a:ext cx="10515600" cy="432894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8BCE6B5-41F4-8949-8F1E-1EA2FDCC9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444" y="839189"/>
            <a:ext cx="10515600" cy="608012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de-DE" sz="2400" b="1" i="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Unterüberschrift</a:t>
            </a:r>
            <a:endParaRPr lang="de-DE" dirty="0"/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7AED834-9F86-6F41-A6E2-417481696E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444" y="1461600"/>
            <a:ext cx="10515600" cy="6080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 sz="18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13394F-6ED5-445A-A496-2A071ACFD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6711" y="2155824"/>
            <a:ext cx="4995333" cy="343083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9" name="Textplatzhalter 17">
            <a:extLst>
              <a:ext uri="{FF2B5EF4-FFF2-40B4-BE49-F238E27FC236}">
                <a16:creationId xmlns:a16="http://schemas.microsoft.com/office/drawing/2014/main" id="{036AD2F9-D38E-4A69-8535-65E6817CCC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533" y="2155826"/>
            <a:ext cx="5164667" cy="3430837"/>
          </a:xfrm>
          <a:prstGeom prst="rect">
            <a:avLst/>
          </a:prstGeom>
        </p:spPr>
        <p:txBody>
          <a:bodyPr/>
          <a:lstStyle>
            <a:lvl1pPr marL="284400" marR="0" indent="-2844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30000" marR="0" indent="-28440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72000" marR="0" indent="-28440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Bullet Point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Erste Ebene</a:t>
            </a:r>
          </a:p>
          <a:p>
            <a:pPr lvl="0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50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28355BED-4E30-D342-8C2B-2461AAC9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365129"/>
            <a:ext cx="10515600" cy="108207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79B2F6D5-B869-A949-B7E2-386303992E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445" y="1447203"/>
            <a:ext cx="8476913" cy="413946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858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287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Platz für viel Text</a:t>
            </a:r>
          </a:p>
          <a:p>
            <a:pPr lvl="0"/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ts val="28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…</a:t>
            </a:r>
          </a:p>
          <a:p>
            <a:pPr lvl="0"/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546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28355BED-4E30-D342-8C2B-2461AAC9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de-DE" dirty="0"/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95BD0F2B-AE2E-5A4C-B9B3-D547A1A5ABD1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26445" y="1921261"/>
            <a:ext cx="10515511" cy="366540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>
                <a:latin typeface="+mn-lt"/>
              </a:rPr>
              <a:t>Durch Klicken ein Diagramm </a:t>
            </a:r>
            <a:r>
              <a:rPr lang="de-DE" dirty="0"/>
              <a:t>einfügen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F14CB7-5BCB-814E-B089-18CBC424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44" y="839189"/>
            <a:ext cx="10515600" cy="608012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de-DE" dirty="0"/>
              <a:t>Unterüberschrift</a:t>
            </a:r>
          </a:p>
        </p:txBody>
      </p:sp>
    </p:spTree>
    <p:extLst>
      <p:ext uri="{BB962C8B-B14F-4D97-AF65-F5344CB8AC3E}">
        <p14:creationId xmlns:p14="http://schemas.microsoft.com/office/powerpoint/2010/main" val="409226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8235AABE-82E9-7843-B482-6C922EF8F1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8CD123B7-B19B-6E43-AB70-FDAD54834A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44" y="839189"/>
            <a:ext cx="10515600" cy="608012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de-DE" dirty="0"/>
              <a:t>Unterüberschrift</a:t>
            </a:r>
          </a:p>
        </p:txBody>
      </p:sp>
      <p:sp>
        <p:nvSpPr>
          <p:cNvPr id="17" name="Tabellenplatzhalter 13">
            <a:extLst>
              <a:ext uri="{FF2B5EF4-FFF2-40B4-BE49-F238E27FC236}">
                <a16:creationId xmlns:a16="http://schemas.microsoft.com/office/drawing/2014/main" id="{5A83E83A-464E-D648-9F74-0E466F86758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6533" y="1921261"/>
            <a:ext cx="10515600" cy="366139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Durch Klicken Tabelle einfügen</a:t>
            </a:r>
          </a:p>
        </p:txBody>
      </p:sp>
    </p:spTree>
    <p:extLst>
      <p:ext uri="{BB962C8B-B14F-4D97-AF65-F5344CB8AC3E}">
        <p14:creationId xmlns:p14="http://schemas.microsoft.com/office/powerpoint/2010/main" val="39295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enplatzhalter 9">
            <a:extLst>
              <a:ext uri="{FF2B5EF4-FFF2-40B4-BE49-F238E27FC236}">
                <a16:creationId xmlns:a16="http://schemas.microsoft.com/office/drawing/2014/main" id="{F4810152-E300-0D46-9A87-D02116FA4609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626444" y="1512667"/>
            <a:ext cx="10515600" cy="406998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Durch Klicken Video hinzufügen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ADA3668F-5A0E-4BC2-A703-C940D0E282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44" y="839189"/>
            <a:ext cx="10515600" cy="608012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Unterüberschrift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15D7FFA-640E-4ED4-AA9A-AD456FC8D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45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44D85526-277D-4BF0-A06C-982B9DC61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F751A8-94E8-46BE-B3AD-7AC214BE1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6534" y="1436688"/>
            <a:ext cx="7977717" cy="4151312"/>
          </a:xfrm>
          <a:prstGeom prst="rect">
            <a:avLst/>
          </a:prstGeom>
        </p:spPr>
        <p:txBody>
          <a:bodyPr anchor="t"/>
          <a:lstStyle>
            <a:lvl1pPr>
              <a:lnSpc>
                <a:spcPct val="200000"/>
              </a:lnSpc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87A8FD01-775B-4E8F-A18E-B8EBF07D0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0801" y="1436688"/>
            <a:ext cx="2854835" cy="415131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1800" b="1">
                <a:solidFill>
                  <a:schemeClr val="tx2"/>
                </a:solidFill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DE" dirty="0"/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398528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spiel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44D85526-277D-4BF0-A06C-982B9DC61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444" y="365130"/>
            <a:ext cx="10515600" cy="496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solidFill>
                  <a:srgbClr val="C519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9687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em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A3445A9-586C-E44E-9FA3-B160DD38F7D2}"/>
              </a:ext>
            </a:extLst>
          </p:cNvPr>
          <p:cNvSpPr/>
          <p:nvPr userDrawn="1"/>
        </p:nvSpPr>
        <p:spPr bwMode="hidden">
          <a:xfrm flipV="1">
            <a:off x="0" y="6180483"/>
            <a:ext cx="12192000" cy="684000"/>
          </a:xfrm>
          <a:prstGeom prst="rect">
            <a:avLst/>
          </a:prstGeom>
          <a:solidFill>
            <a:srgbClr val="C5192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54000" tIns="67500" rIns="67500" bIns="67500" rtlCol="0" anchor="t"/>
          <a:lstStyle/>
          <a:p>
            <a:pPr>
              <a:lnSpc>
                <a:spcPct val="110000"/>
              </a:lnSpc>
            </a:pPr>
            <a:endParaRPr lang="de-DE" sz="1200" b="0" i="0" dirty="0">
              <a:solidFill>
                <a:srgbClr val="0D99FC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97040CD4-CFA2-574C-9E65-8ACD16A8B8A7}"/>
              </a:ext>
            </a:extLst>
          </p:cNvPr>
          <p:cNvSpPr txBox="1">
            <a:spLocks/>
          </p:cNvSpPr>
          <p:nvPr userDrawn="1"/>
        </p:nvSpPr>
        <p:spPr>
          <a:xfrm>
            <a:off x="8999293" y="6318000"/>
            <a:ext cx="1768000" cy="273844"/>
          </a:xfrm>
          <a:prstGeom prst="rect">
            <a:avLst/>
          </a:prstGeom>
        </p:spPr>
        <p:txBody>
          <a:bodyPr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 </a:t>
            </a:r>
            <a:r>
              <a:rPr lang="de-DE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</a:t>
            </a:r>
            <a:r>
              <a:rPr lang="de-DE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2023</a:t>
            </a:r>
          </a:p>
        </p:txBody>
      </p:sp>
      <p:sp>
        <p:nvSpPr>
          <p:cNvPr id="28" name="Fußzeilenplatzhalter 4">
            <a:extLst>
              <a:ext uri="{FF2B5EF4-FFF2-40B4-BE49-F238E27FC236}">
                <a16:creationId xmlns:a16="http://schemas.microsoft.com/office/drawing/2014/main" id="{C5F20AC7-5E10-BD40-9F84-515932E75E34}"/>
              </a:ext>
            </a:extLst>
          </p:cNvPr>
          <p:cNvSpPr txBox="1">
            <a:spLocks/>
          </p:cNvSpPr>
          <p:nvPr userDrawn="1"/>
        </p:nvSpPr>
        <p:spPr>
          <a:xfrm>
            <a:off x="515586" y="6273534"/>
            <a:ext cx="4133207" cy="248949"/>
          </a:xfrm>
          <a:prstGeom prst="rect">
            <a:avLst/>
          </a:prstGeom>
        </p:spPr>
        <p:txBody>
          <a:bodyPr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endParaRPr lang="de-DE" sz="1000" b="1" i="0" baseline="0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29" name="Fußzeilenplatzhalter 4">
            <a:extLst>
              <a:ext uri="{FF2B5EF4-FFF2-40B4-BE49-F238E27FC236}">
                <a16:creationId xmlns:a16="http://schemas.microsoft.com/office/drawing/2014/main" id="{79574E4B-43F3-2747-BA46-F08C50CA79F8}"/>
              </a:ext>
            </a:extLst>
          </p:cNvPr>
          <p:cNvSpPr txBox="1">
            <a:spLocks/>
          </p:cNvSpPr>
          <p:nvPr userDrawn="1"/>
        </p:nvSpPr>
        <p:spPr>
          <a:xfrm>
            <a:off x="5040001" y="6273534"/>
            <a:ext cx="4133207" cy="248949"/>
          </a:xfrm>
          <a:prstGeom prst="rect">
            <a:avLst/>
          </a:prstGeom>
        </p:spPr>
        <p:txBody>
          <a:bodyPr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000" b="1" i="0" baseline="0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7BBC0D6C-11AB-45DC-BE5F-E31F96A86AAF}"/>
              </a:ext>
            </a:extLst>
          </p:cNvPr>
          <p:cNvSpPr txBox="1">
            <a:spLocks/>
          </p:cNvSpPr>
          <p:nvPr userDrawn="1"/>
        </p:nvSpPr>
        <p:spPr>
          <a:xfrm>
            <a:off x="626444" y="6300001"/>
            <a:ext cx="4531208" cy="447335"/>
          </a:xfrm>
          <a:prstGeom prst="rect">
            <a:avLst/>
          </a:prstGeom>
        </p:spPr>
        <p:txBody>
          <a:bodyPr lIns="90000" tIns="46800" rIns="9000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kern="1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Big Data Case Study​</a:t>
            </a:r>
            <a:endParaRPr lang="de-DE" sz="1600" b="1" i="1" baseline="0" dirty="0">
              <a:solidFill>
                <a:srgbClr val="FFFFFF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E2F4948D-81BE-42B5-AE25-E680FD6F757E}"/>
              </a:ext>
            </a:extLst>
          </p:cNvPr>
          <p:cNvSpPr txBox="1">
            <a:spLocks/>
          </p:cNvSpPr>
          <p:nvPr userDrawn="1"/>
        </p:nvSpPr>
        <p:spPr>
          <a:xfrm>
            <a:off x="5354424" y="6300001"/>
            <a:ext cx="3421931" cy="303213"/>
          </a:xfrm>
          <a:prstGeom prst="rect">
            <a:avLst/>
          </a:prstGeom>
        </p:spPr>
        <p:txBody>
          <a:bodyPr lIns="90000" tIns="46800" rIns="9000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kern="1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Abhinav</a:t>
            </a:r>
            <a:r>
              <a:rPr lang="de-DE" sz="12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  <a:r>
              <a:rPr lang="de-DE" sz="1200" b="1" dirty="0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Ralhan</a:t>
            </a:r>
            <a:endParaRPr lang="de-DE" sz="12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C409BE3-6E9F-1266-48ED-5285FCBC987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447" y="6375490"/>
            <a:ext cx="85105" cy="927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B08ECAC-E8DF-A869-17F1-67926B0458F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667" y="331904"/>
            <a:ext cx="2136848" cy="6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7" r:id="rId2"/>
    <p:sldLayoutId id="2147483663" r:id="rId3"/>
    <p:sldLayoutId id="2147483662" r:id="rId4"/>
    <p:sldLayoutId id="2147483728" r:id="rId5"/>
    <p:sldLayoutId id="2147483729" r:id="rId6"/>
    <p:sldLayoutId id="2147483720" r:id="rId7"/>
    <p:sldLayoutId id="2147483730" r:id="rId8"/>
    <p:sldLayoutId id="2147483731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F8C73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18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852ADB-0CC1-EAF3-753A-065F746052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2440" y="-340354"/>
            <a:ext cx="29144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02" r:id="rId2"/>
    <p:sldLayoutId id="214748372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cisco.com/financialservices/big-data-explosion" TargetMode="External"/><Relationship Id="rId7" Type="http://schemas.openxmlformats.org/officeDocument/2006/relationships/hyperlink" Target="https://hbr.org/2015/05/ciscos-ceo-on-staying-ahead-of-technology-shifts" TargetMode="External"/><Relationship Id="rId2" Type="http://schemas.openxmlformats.org/officeDocument/2006/relationships/hyperlink" Target="https://blogs.cisco.com/analytics-automation/answering-the-big-three-data-science-questions-at-cisc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isco" TargetMode="External"/><Relationship Id="rId5" Type="http://schemas.openxmlformats.org/officeDocument/2006/relationships/hyperlink" Target="https://www.cisco.com/c/en/us/solutions/data-center-virtualization/big-data/index.html?dtid=osscdc000283" TargetMode="External"/><Relationship Id="rId4" Type="http://schemas.openxmlformats.org/officeDocument/2006/relationships/hyperlink" Target="https://blogs.cisco.com/analytics-automation/connecting-data-sourc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38EEB5-9303-2740-94D0-C2B9CA05B6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Cisco Systems​</a:t>
            </a:r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FFC7022-E070-CE4E-8A24-01859C953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Abhinav</a:t>
            </a:r>
            <a:r>
              <a:rPr lang="de-DE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Ralhan</a:t>
            </a:r>
            <a:endParaRPr lang="de-DE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 </a:t>
            </a:r>
            <a:r>
              <a:rPr lang="de-DE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</a:t>
            </a:r>
            <a:r>
              <a:rPr lang="de-DE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2023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42E778-8D67-3B4B-ADE7-F0CD6C41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u="none" strike="noStrike" dirty="0">
                <a:effectLst/>
                <a:latin typeface="Open Sans" panose="020B0606030504020204" pitchFamily="34" charset="0"/>
              </a:rPr>
              <a:t>Big Data Case Study​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843634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247848-635C-CB40-90D7-A2DA7190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10A059-BC40-4B5D-8479-E429EAB22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1546412"/>
            <a:ext cx="10515511" cy="436008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de-DE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https://blogs.cisco.com/analytics-automation/answering-the-big-three-data-science-questions-at-cisco</a:t>
            </a: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de-DE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https://blogs.cisco.com/financialservices/big-data-explosion</a:t>
            </a:r>
            <a:endParaRPr lang="de-DE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de-DE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https://blogs.cisco.com/analytics-automation/connecting-data-sources</a:t>
            </a: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de-DE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https://www.cisco.com/c/en/us/solutions/data-center-virtualization/big-data/index.html?dtid=osscdc000283</a:t>
            </a:r>
            <a:endParaRPr lang="de-DE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de-DE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https://en.wikipedia.org/wiki/Cisco</a:t>
            </a: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de-DE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https://hbr.org/2015/05/ciscos-ceo-on-staying-ahead-of-technology-shifts</a:t>
            </a: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44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5E93-D1B2-4407-AC78-4F046C1D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5B3DA0-CADC-4F74-97CD-D06AA92EFF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Introduction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de-DE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Big Data​</a:t>
            </a:r>
            <a:endParaRPr lang="de-DE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Key Products / Services​</a:t>
            </a:r>
            <a:endParaRPr lang="de-DE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Big Data 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Applications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de-DE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Current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Situation​</a:t>
            </a:r>
            <a:endParaRPr lang="de-DE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References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5E93-D1B2-4407-AC78-4F046C1D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5B3DA0-CADC-4F74-97CD-D06AA92EFF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6534" y="1436688"/>
            <a:ext cx="9727701" cy="4151312"/>
          </a:xfrm>
        </p:spPr>
        <p:txBody>
          <a:bodyPr/>
          <a:lstStyle/>
          <a:p>
            <a:pPr rtl="0" fontAlgn="base">
              <a:lnSpc>
                <a:spcPct val="150000"/>
              </a:lnSpc>
            </a:pP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 Systems, Inc.,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commonly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Cisco,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 American-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multinational digital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communications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conglomerate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corporation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headquartered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 San Jose, California. Cisco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develops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manufactures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sells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telecommunications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equipment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high-technology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Cisco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specializes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tech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markets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such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Internet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Things (IoT),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videoconferencing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leading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including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Webex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b="0" i="0" u="none" strike="noStrike" dirty="0" err="1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OpenDNS</a:t>
            </a:r>
            <a:r>
              <a:rPr lang="de-DE" b="0" i="0" u="none" strike="noStrike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Jabber​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de-DE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51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247848-635C-CB40-90D7-A2DA7190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A6D95B2-6302-3D4F-8F08-8B2643B489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6444" y="1447201"/>
            <a:ext cx="9862261" cy="4139461"/>
          </a:xfrm>
          <a:prstGeom prst="rect">
            <a:avLst/>
          </a:prstGeom>
        </p:spPr>
        <p:txBody>
          <a:bodyPr/>
          <a:lstStyle/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Network Data:</a:t>
            </a:r>
            <a:br>
              <a:rPr lang="de-DE" sz="16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collects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routers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switches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firewalls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wireless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traffic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utilization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details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</a:p>
          <a:p>
            <a:pPr marL="285750" indent="-285750" algn="l" rtl="0" fontAlgn="base">
              <a:buFont typeface="Wingdings" pitchFamily="2" charset="2"/>
              <a:buChar char="§"/>
            </a:pP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 Event Data:</a:t>
            </a:r>
            <a:b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Cisco's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capture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such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logs,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alerts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firewalls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intrusion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helps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potential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threats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responding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incidents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</a:p>
          <a:p>
            <a:pPr marL="285750" indent="-285750" algn="l" rtl="0" fontAlgn="base">
              <a:buFont typeface="Wingdings" pitchFamily="2" charset="2"/>
              <a:buChar char="§"/>
            </a:pP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IoT Sensor Data: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Cisco's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IoT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platforms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gather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connected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domains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industrial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transportation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smart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cities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status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environmental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operational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74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247848-635C-CB40-90D7-A2DA7190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A6D95B2-6302-3D4F-8F08-8B2643B489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6444" y="1447201"/>
            <a:ext cx="9862261" cy="4139461"/>
          </a:xfrm>
          <a:prstGeom prst="rect">
            <a:avLst/>
          </a:prstGeom>
        </p:spPr>
        <p:txBody>
          <a:bodyPr/>
          <a:lstStyle/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captures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 support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interactions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profiles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purchase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support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tickets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feedback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channels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like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websites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social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</a:p>
          <a:p>
            <a:pPr marL="285750" indent="-285750" algn="l" rtl="0" fontAlgn="base">
              <a:buFont typeface="Wingdings" pitchFamily="2" charset="2"/>
              <a:buChar char="§"/>
            </a:pP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Collaboration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 Communication 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Cisco's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collaboration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such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Webex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capture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meetings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collaboration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activities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on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participant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engagement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call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 Provider Data:</a:t>
            </a:r>
            <a:r>
              <a:rPr lang="de-DE" sz="16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telecommunications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companies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collecting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traffic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subscriber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helps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offerings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enhance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4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247848-635C-CB40-90D7-A2DA7190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Products / Services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A6D95B2-6302-3D4F-8F08-8B2643B489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6444" y="1447201"/>
            <a:ext cx="9862261" cy="4139461"/>
          </a:xfrm>
          <a:prstGeom prst="rect">
            <a:avLst/>
          </a:prstGeom>
        </p:spPr>
        <p:txBody>
          <a:bodyPr/>
          <a:lstStyle/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Lakes:</a:t>
            </a:r>
            <a:br>
              <a:rPr lang="de-DE" sz="16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captures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 support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interactions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profiles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purchase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support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tickets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feedback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channels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like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websites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social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</a:p>
          <a:p>
            <a:pPr marL="285750" indent="-285750" algn="l" rtl="0" fontAlgn="base">
              <a:buFont typeface="Wingdings" pitchFamily="2" charset="2"/>
              <a:buChar char="§"/>
            </a:pP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 rtl="0" fontAlgn="base">
              <a:buFont typeface="Wingdings" pitchFamily="2" charset="2"/>
              <a:buChar char="§"/>
            </a:pPr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Accelerated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Cisco's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collaboration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such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Webex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capture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meetings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collaboration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activities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on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participant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engagement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call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Storage:</a:t>
            </a:r>
            <a:r>
              <a:rPr lang="de-DE" sz="16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telecommunications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companies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collecting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traffic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subscriber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helps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offerings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enhance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43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247848-635C-CB40-90D7-A2DA7190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Big Data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10A059-BC40-4B5D-8479-E429EAB22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1223682"/>
            <a:ext cx="10515511" cy="436008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de-DE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Network Monitoring and Analytics: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Cisco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offers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monitoring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leverage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real-time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threats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overall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By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collecting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organizations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proactively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issues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enhance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  <a:b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Internet </a:t>
            </a:r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Things (IoT) Data Management: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Cisco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IoT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platforms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organizations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collect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manage,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connected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leverage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gain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vast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amounts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IoT-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enabling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businesses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monitor,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IoT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deployments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  <a:b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Cybersecurity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Threat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Intelligence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 </a:t>
            </a:r>
            <a:b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Cisco's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employ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mitigate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cyber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threats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By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large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volumes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network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traffic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threat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intelligence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feeds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Cisco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potential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breaches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respond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threats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 real-time.​</a:t>
            </a: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02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247848-635C-CB40-90D7-A2DA7190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Big Data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10A059-BC40-4B5D-8479-E429EAB22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33" y="1546412"/>
            <a:ext cx="10515511" cy="436008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Experience and </a:t>
            </a:r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Personalization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Cisco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helps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organizations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utilize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enhance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interactions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By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sources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such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social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centers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interactions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businesses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gain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sentiment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tailored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experiences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satisfaction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</a:p>
          <a:p>
            <a:pPr fontAlgn="base"/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Predictive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Maintenance and Asset </a:t>
            </a:r>
            <a:r>
              <a:rPr lang="de-DE" sz="1600" b="1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r>
              <a:rPr lang="de-DE" sz="1600" b="1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Cisco's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utilized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industries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such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manufacturing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transportation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predictive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asset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By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historical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records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relevant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sources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organizations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equipment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failures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schedules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downtime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operational </a:t>
            </a:r>
            <a:r>
              <a:rPr lang="de-DE" sz="16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efficiency</a:t>
            </a:r>
            <a:r>
              <a:rPr lang="de-DE" sz="16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.​</a:t>
            </a:r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de-DE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0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213C512-551C-5640-8E3A-6A873E58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Situation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FDF4508-2614-48AC-892D-44EF2D81D8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444" y="1405217"/>
            <a:ext cx="5164667" cy="4047565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n-IN" b="0" i="0" u="none" strike="noStrike" dirty="0">
                <a:solidFill>
                  <a:srgbClr val="49505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The digital lifecycle journey data science team has many predictive models for understanding Cisco’s customers. This includes analysis of customer purchasing </a:t>
            </a:r>
            <a:r>
              <a:rPr lang="en-IN" b="0" i="0" u="none" strike="noStrike" dirty="0" err="1">
                <a:solidFill>
                  <a:srgbClr val="49505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en-IN" b="0" i="0" u="none" strike="noStrike" dirty="0">
                <a:solidFill>
                  <a:srgbClr val="49505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digital activity, telemetry, support interaction, and renewal activity using a wide variety of machine learning based algorithms. They apply the latest and greatest forms of advanced statistical and deep learning based supervised learning methods for understanding and predicting the expected </a:t>
            </a:r>
            <a:r>
              <a:rPr lang="en-IN" b="0" i="0" u="none" strike="noStrike" dirty="0" err="1">
                <a:solidFill>
                  <a:srgbClr val="49505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en-IN" b="0" i="0" u="none" strike="noStrike" dirty="0">
                <a:solidFill>
                  <a:srgbClr val="49505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our customers, their interactions with Cisco, and their interactions with Cisco products and services. They quantify and predict metrics valuable to both Cisco and Cisco’s customers. 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Placeholder 9" descr="A diagram of a cloud with text&#10;&#10;Description automatically generated">
            <a:extLst>
              <a:ext uri="{FF2B5EF4-FFF2-40B4-BE49-F238E27FC236}">
                <a16:creationId xmlns:a16="http://schemas.microsoft.com/office/drawing/2014/main" id="{3E2BB27F-1BA4-7954-E63A-454EB090A5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0" b="36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5980793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sseiten">
  <a:themeElements>
    <a:clrScheme name="Benutzerdefiniert 2">
      <a:dk1>
        <a:srgbClr val="000000"/>
      </a:dk1>
      <a:lt1>
        <a:srgbClr val="FFFFFF"/>
      </a:lt1>
      <a:dk2>
        <a:srgbClr val="C61A27"/>
      </a:dk2>
      <a:lt2>
        <a:srgbClr val="FFFFFF"/>
      </a:lt2>
      <a:accent1>
        <a:srgbClr val="C61A27"/>
      </a:accent1>
      <a:accent2>
        <a:srgbClr val="004861"/>
      </a:accent2>
      <a:accent3>
        <a:srgbClr val="DD7522"/>
      </a:accent3>
      <a:accent4>
        <a:srgbClr val="793379"/>
      </a:accent4>
      <a:accent5>
        <a:srgbClr val="00978A"/>
      </a:accent5>
      <a:accent6>
        <a:srgbClr val="009BD6"/>
      </a:accent6>
      <a:hlink>
        <a:srgbClr val="C61A27"/>
      </a:hlink>
      <a:folHlink>
        <a:srgbClr val="83A0AF"/>
      </a:folHlink>
    </a:clrScheme>
    <a:fontScheme name="UniKo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Koblenz_PowerPoint_16-9_la2a.potx" id="{905B87C7-3BD4-8748-BE4C-FD065813BF50}" vid="{BB77CC1A-D5A3-9645-9820-027963EB7484}"/>
    </a:ext>
  </a:extLst>
</a:theme>
</file>

<file path=ppt/theme/theme2.xml><?xml version="1.0" encoding="utf-8"?>
<a:theme xmlns:a="http://schemas.openxmlformats.org/drawingml/2006/main" name="Titelseiten">
  <a:themeElements>
    <a:clrScheme name="Benutzerdefiniert 2">
      <a:dk1>
        <a:srgbClr val="000000"/>
      </a:dk1>
      <a:lt1>
        <a:srgbClr val="FFFFFF"/>
      </a:lt1>
      <a:dk2>
        <a:srgbClr val="C61A27"/>
      </a:dk2>
      <a:lt2>
        <a:srgbClr val="FFFFFF"/>
      </a:lt2>
      <a:accent1>
        <a:srgbClr val="C61A27"/>
      </a:accent1>
      <a:accent2>
        <a:srgbClr val="004861"/>
      </a:accent2>
      <a:accent3>
        <a:srgbClr val="DD7522"/>
      </a:accent3>
      <a:accent4>
        <a:srgbClr val="793379"/>
      </a:accent4>
      <a:accent5>
        <a:srgbClr val="00978A"/>
      </a:accent5>
      <a:accent6>
        <a:srgbClr val="009BD6"/>
      </a:accent6>
      <a:hlink>
        <a:srgbClr val="C61A27"/>
      </a:hlink>
      <a:folHlink>
        <a:srgbClr val="83A0AF"/>
      </a:folHlink>
    </a:clrScheme>
    <a:fontScheme name="UniKo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Koblenz_PowerPoint_16-9_la2a.potx" id="{905B87C7-3BD4-8748-BE4C-FD065813BF50}" vid="{52531FA7-68D1-7A46-AD72-A629FEAB1715}"/>
    </a:ext>
  </a:extLst>
</a:theme>
</file>

<file path=ppt/theme/theme3.xml><?xml version="1.0" encoding="utf-8"?>
<a:theme xmlns:a="http://schemas.openxmlformats.org/drawingml/2006/main" name="Hervorhebungen">
  <a:themeElements>
    <a:clrScheme name="Master Rot">
      <a:dk1>
        <a:srgbClr val="FFFFFF"/>
      </a:dk1>
      <a:lt1>
        <a:srgbClr val="FFFFFF"/>
      </a:lt1>
      <a:dk2>
        <a:srgbClr val="C61A27"/>
      </a:dk2>
      <a:lt2>
        <a:srgbClr val="C61A27"/>
      </a:lt2>
      <a:accent1>
        <a:srgbClr val="C51925"/>
      </a:accent1>
      <a:accent2>
        <a:srgbClr val="004861"/>
      </a:accent2>
      <a:accent3>
        <a:srgbClr val="DD7522"/>
      </a:accent3>
      <a:accent4>
        <a:srgbClr val="793379"/>
      </a:accent4>
      <a:accent5>
        <a:srgbClr val="00978A"/>
      </a:accent5>
      <a:accent6>
        <a:srgbClr val="009BD6"/>
      </a:accent6>
      <a:hlink>
        <a:srgbClr val="FFFFFF"/>
      </a:hlink>
      <a:folHlink>
        <a:srgbClr val="83A0AF"/>
      </a:folHlink>
    </a:clrScheme>
    <a:fontScheme name="UniKo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Koblenz_PowerPoint_16-9_la2a.potx" id="{905B87C7-3BD4-8748-BE4C-FD065813BF50}" vid="{16BA0F69-856A-6C4B-A30E-B2405E215914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Inhaltsseiten</Template>
  <TotalTime>86</TotalTime>
  <Words>1027</Words>
  <Application>Microsoft Macintosh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Open Sans Light</vt:lpstr>
      <vt:lpstr>Open Sans</vt:lpstr>
      <vt:lpstr>Calibri</vt:lpstr>
      <vt:lpstr>Open Sans SemiBold</vt:lpstr>
      <vt:lpstr>Wingdings</vt:lpstr>
      <vt:lpstr>Open Sans ExtraBold</vt:lpstr>
      <vt:lpstr>Inhaltsseiten</vt:lpstr>
      <vt:lpstr>Titelseiten</vt:lpstr>
      <vt:lpstr>Hervorhebungen</vt:lpstr>
      <vt:lpstr>Big Data Case Study​</vt:lpstr>
      <vt:lpstr>Topics</vt:lpstr>
      <vt:lpstr>Introduction</vt:lpstr>
      <vt:lpstr>Data</vt:lpstr>
      <vt:lpstr>Data</vt:lpstr>
      <vt:lpstr>Products / Services</vt:lpstr>
      <vt:lpstr>Big Data Applications</vt:lpstr>
      <vt:lpstr>Big Data Applications</vt:lpstr>
      <vt:lpstr>Current Situation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Case Study​</dc:title>
  <dc:subject/>
  <dc:creator>Abhinav Ralhan</dc:creator>
  <cp:keywords/>
  <dc:description/>
  <cp:lastModifiedBy>Abhinav Ralhan</cp:lastModifiedBy>
  <cp:revision>1</cp:revision>
  <dcterms:created xsi:type="dcterms:W3CDTF">2023-07-12T10:57:11Z</dcterms:created>
  <dcterms:modified xsi:type="dcterms:W3CDTF">2023-07-12T12:23:31Z</dcterms:modified>
  <cp:category/>
</cp:coreProperties>
</file>